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56" r:id="rId5"/>
    <p:sldId id="289" r:id="rId6"/>
    <p:sldId id="296" r:id="rId7"/>
    <p:sldId id="283" r:id="rId8"/>
    <p:sldId id="295" r:id="rId9"/>
    <p:sldId id="294" r:id="rId10"/>
    <p:sldId id="293" r:id="rId11"/>
    <p:sldId id="292" r:id="rId12"/>
    <p:sldId id="291" r:id="rId13"/>
    <p:sldId id="290" r:id="rId14"/>
    <p:sldId id="28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showGuides="1">
      <p:cViewPr varScale="1">
        <p:scale>
          <a:sx n="81" d="100"/>
          <a:sy n="81" d="100"/>
        </p:scale>
        <p:origin x="754" y="48"/>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9/15/2023</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9/15/2023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1310659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11177706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2709052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3843406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1438621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3345634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3641590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9/15/2023</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9/15/2023</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439158" y="2726345"/>
            <a:ext cx="9144000" cy="1661993"/>
          </a:xfrm>
        </p:spPr>
        <p:txBody>
          <a:bodyPr lIns="0" tIns="0" rIns="0" bIns="0" anchor="t">
            <a:spAutoFit/>
          </a:bodyPr>
          <a:lstStyle/>
          <a:p>
            <a:r>
              <a:rPr lang="en-US" b="1">
                <a:solidFill>
                  <a:schemeClr val="bg1"/>
                </a:solidFill>
              </a:rPr>
              <a:t>Music Store Analytics</a:t>
            </a:r>
            <a:br>
              <a:rPr lang="en-US">
                <a:solidFill>
                  <a:schemeClr val="bg1"/>
                </a:solidFill>
              </a:rPr>
            </a:b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4622881"/>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285264" y="3951176"/>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468451" y="4003194"/>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E783ACB-62DF-4DA3-9240-822BAEA78497}"/>
              </a:ext>
            </a:extLst>
          </p:cNvPr>
          <p:cNvSpPr/>
          <p:nvPr/>
        </p:nvSpPr>
        <p:spPr>
          <a:xfrm>
            <a:off x="7394770" y="4922163"/>
            <a:ext cx="4162870" cy="923330"/>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 .The query returns name and Milliseconds above the average song length.  </a:t>
            </a:r>
            <a:endParaRPr lang="en-US" sz="2000" dirty="0">
              <a:solidFill>
                <a:schemeClr val="tx1">
                  <a:lumMod val="75000"/>
                  <a:lumOff val="25000"/>
                </a:schemeClr>
              </a:solidFill>
              <a:cs typeface="Segoe UI" panose="020B0502040204020203" pitchFamily="34" charset="0"/>
            </a:endParaRPr>
          </a:p>
        </p:txBody>
      </p:sp>
      <p:sp>
        <p:nvSpPr>
          <p:cNvPr id="4" name="TextBox 3">
            <a:extLst>
              <a:ext uri="{FF2B5EF4-FFF2-40B4-BE49-F238E27FC236}">
                <a16:creationId xmlns:a16="http://schemas.microsoft.com/office/drawing/2014/main" id="{D15CF319-B455-99A2-439C-441BFAD5F38F}"/>
              </a:ext>
            </a:extLst>
          </p:cNvPr>
          <p:cNvSpPr txBox="1"/>
          <p:nvPr/>
        </p:nvSpPr>
        <p:spPr>
          <a:xfrm>
            <a:off x="1112181" y="1670495"/>
            <a:ext cx="4685304" cy="1631216"/>
          </a:xfrm>
          <a:prstGeom prst="rect">
            <a:avLst/>
          </a:prstGeom>
          <a:noFill/>
        </p:spPr>
        <p:txBody>
          <a:bodyPr wrap="square">
            <a:spAutoFit/>
          </a:bodyPr>
          <a:lstStyle/>
          <a:p>
            <a:r>
              <a:rPr lang="en-US" sz="2000"/>
              <a:t>Q8. Return all the track names that have a song length longer than the average song length. Return the Name and Milliseconds for each track. Order by the song length with the longest songs listed first.</a:t>
            </a:r>
            <a:endParaRPr lang="en-IN" sz="2000"/>
          </a:p>
        </p:txBody>
      </p:sp>
      <p:sp>
        <p:nvSpPr>
          <p:cNvPr id="12" name="TextBox 11">
            <a:extLst>
              <a:ext uri="{FF2B5EF4-FFF2-40B4-BE49-F238E27FC236}">
                <a16:creationId xmlns:a16="http://schemas.microsoft.com/office/drawing/2014/main" id="{2C446224-7FB3-126D-34D2-196225F8E641}"/>
              </a:ext>
            </a:extLst>
          </p:cNvPr>
          <p:cNvSpPr txBox="1"/>
          <p:nvPr/>
        </p:nvSpPr>
        <p:spPr>
          <a:xfrm>
            <a:off x="6092327" y="1792811"/>
            <a:ext cx="6426026" cy="369332"/>
          </a:xfrm>
          <a:prstGeom prst="rect">
            <a:avLst/>
          </a:prstGeom>
          <a:noFill/>
        </p:spPr>
        <p:txBody>
          <a:bodyPr wrap="square">
            <a:spAutoFit/>
          </a:bodyPr>
          <a:lstStyle/>
          <a:p>
            <a:r>
              <a:rPr lang="en-US"/>
              <a:t>                                            </a:t>
            </a:r>
            <a:endParaRPr lang="en-IN"/>
          </a:p>
        </p:txBody>
      </p:sp>
      <p:sp>
        <p:nvSpPr>
          <p:cNvPr id="5" name="TextBox 4">
            <a:extLst>
              <a:ext uri="{FF2B5EF4-FFF2-40B4-BE49-F238E27FC236}">
                <a16:creationId xmlns:a16="http://schemas.microsoft.com/office/drawing/2014/main" id="{41FA2AEE-1265-80CC-0A0A-0CF69160A6CF}"/>
              </a:ext>
            </a:extLst>
          </p:cNvPr>
          <p:cNvSpPr txBox="1"/>
          <p:nvPr/>
        </p:nvSpPr>
        <p:spPr>
          <a:xfrm>
            <a:off x="501978" y="4831626"/>
            <a:ext cx="7433034" cy="1754326"/>
          </a:xfrm>
          <a:prstGeom prst="rect">
            <a:avLst/>
          </a:prstGeom>
          <a:noFill/>
        </p:spPr>
        <p:txBody>
          <a:bodyPr wrap="square">
            <a:spAutoFit/>
          </a:bodyPr>
          <a:lstStyle/>
          <a:p>
            <a:r>
              <a:rPr lang="en-US"/>
              <a:t>SELECT name,miliseconds</a:t>
            </a:r>
          </a:p>
          <a:p>
            <a:r>
              <a:rPr lang="en-US"/>
              <a:t>FROM track</a:t>
            </a:r>
          </a:p>
          <a:p>
            <a:r>
              <a:rPr lang="en-US"/>
              <a:t>WHERE miliseconds &gt; (</a:t>
            </a:r>
          </a:p>
          <a:p>
            <a:r>
              <a:rPr lang="en-US"/>
              <a:t>	SELECT AVG(miliseconds) AS avg_track_length</a:t>
            </a:r>
          </a:p>
          <a:p>
            <a:r>
              <a:rPr lang="en-US"/>
              <a:t>	FROM track )</a:t>
            </a:r>
          </a:p>
          <a:p>
            <a:r>
              <a:rPr lang="en-US"/>
              <a:t>ORDER BY miliseconds DESC;</a:t>
            </a:r>
          </a:p>
        </p:txBody>
      </p:sp>
      <p:pic>
        <p:nvPicPr>
          <p:cNvPr id="10" name="Picture 9">
            <a:extLst>
              <a:ext uri="{FF2B5EF4-FFF2-40B4-BE49-F238E27FC236}">
                <a16:creationId xmlns:a16="http://schemas.microsoft.com/office/drawing/2014/main" id="{C5A82087-68B8-1DB7-0178-D6650A5E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1544" y="1703554"/>
            <a:ext cx="5410339" cy="2082804"/>
          </a:xfrm>
          <a:prstGeom prst="rect">
            <a:avLst/>
          </a:prstGeom>
        </p:spPr>
      </p:pic>
    </p:spTree>
    <p:extLst>
      <p:ext uri="{BB962C8B-B14F-4D97-AF65-F5344CB8AC3E}">
        <p14:creationId xmlns:p14="http://schemas.microsoft.com/office/powerpoint/2010/main" val="429002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278495" y="386234"/>
            <a:ext cx="368490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2954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flipV="1">
            <a:off x="111760" y="381496"/>
            <a:ext cx="3706993" cy="4738"/>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5B804E9F-B6B5-41F9-9B63-9AF435FDC2B7}"/>
              </a:ext>
              <a:ext uri="{C183D7F6-B498-43B3-948B-1728B52AA6E4}">
                <adec:decorative xmlns:adec="http://schemas.microsoft.com/office/drawing/2017/decorative" val="1"/>
              </a:ext>
            </a:extLst>
          </p:cNvPr>
          <p:cNvSpPr/>
          <p:nvPr/>
        </p:nvSpPr>
        <p:spPr>
          <a:xfrm rot="5400000">
            <a:off x="-315818" y="2140360"/>
            <a:ext cx="5139837" cy="3739260"/>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val="1"/>
              </a:ext>
            </a:extLst>
          </p:cNvPr>
          <p:cNvSpPr/>
          <p:nvPr/>
        </p:nvSpPr>
        <p:spPr>
          <a:xfrm rot="5400000">
            <a:off x="4000588" y="2180067"/>
            <a:ext cx="4800474" cy="3580550"/>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rapezoid 43">
            <a:extLst>
              <a:ext uri="{FF2B5EF4-FFF2-40B4-BE49-F238E27FC236}">
                <a16:creationId xmlns:a16="http://schemas.microsoft.com/office/drawing/2014/main" id="{7E139379-1914-4446-8D6D-984A47041A54}"/>
              </a:ext>
              <a:ext uri="{C183D7F6-B498-43B3-948B-1728B52AA6E4}">
                <adec:decorative xmlns:adec="http://schemas.microsoft.com/office/drawing/2017/decorative" val="1"/>
              </a:ext>
            </a:extLst>
          </p:cNvPr>
          <p:cNvSpPr/>
          <p:nvPr/>
        </p:nvSpPr>
        <p:spPr>
          <a:xfrm rot="5400000">
            <a:off x="7834788" y="2258377"/>
            <a:ext cx="4661013" cy="3284470"/>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689447" y="3073406"/>
            <a:ext cx="3129306" cy="246221"/>
          </a:xfrm>
          <a:prstGeom prst="rect">
            <a:avLst/>
          </a:prstGeom>
        </p:spPr>
        <p:txBody>
          <a:bodyPr wrap="square" lIns="0" tIns="0" rIns="0" bIns="0">
            <a:spAutoFit/>
          </a:bodyPr>
          <a:lstStyle/>
          <a:p>
            <a:pPr algn="ctr"/>
            <a:r>
              <a:rPr lang="en-US" sz="1600" b="1">
                <a:solidFill>
                  <a:schemeClr val="bg1"/>
                </a:solidFill>
              </a:rPr>
              <a:t>PROJECT DESCRIPTION</a:t>
            </a:r>
            <a:endParaRPr lang="en-US" sz="1600" b="1" dirty="0">
              <a:solidFill>
                <a:schemeClr val="bg1"/>
              </a:solidFill>
            </a:endParaRPr>
          </a:p>
        </p:txBody>
      </p:sp>
      <p:sp>
        <p:nvSpPr>
          <p:cNvPr id="47" name="Rectangle 46">
            <a:extLst>
              <a:ext uri="{FF2B5EF4-FFF2-40B4-BE49-F238E27FC236}">
                <a16:creationId xmlns:a16="http://schemas.microsoft.com/office/drawing/2014/main" id="{1751D31D-3535-411D-8BAC-95CCC90AB185}"/>
              </a:ext>
            </a:extLst>
          </p:cNvPr>
          <p:cNvSpPr/>
          <p:nvPr/>
        </p:nvSpPr>
        <p:spPr>
          <a:xfrm>
            <a:off x="3243403" y="2886560"/>
            <a:ext cx="1371600" cy="246221"/>
          </a:xfrm>
          <a:prstGeom prst="rect">
            <a:avLst/>
          </a:prstGeom>
        </p:spPr>
        <p:txBody>
          <a:bodyPr wrap="square" lIns="0" tIns="0" rIns="0" bIns="0">
            <a:spAutoFit/>
          </a:bodyPr>
          <a:lstStyle/>
          <a:p>
            <a:pPr algn="ctr"/>
            <a:endParaRPr lang="en-US" sz="1600" b="1" dirty="0">
              <a:solidFill>
                <a:schemeClr val="bg1"/>
              </a:solidFill>
            </a:endParaRPr>
          </a:p>
        </p:txBody>
      </p:sp>
      <p:sp>
        <p:nvSpPr>
          <p:cNvPr id="48" name="Rectangle 47">
            <a:extLst>
              <a:ext uri="{FF2B5EF4-FFF2-40B4-BE49-F238E27FC236}">
                <a16:creationId xmlns:a16="http://schemas.microsoft.com/office/drawing/2014/main" id="{FA4D735A-8F75-4E2A-8F1A-CC303B0718BA}"/>
              </a:ext>
            </a:extLst>
          </p:cNvPr>
          <p:cNvSpPr/>
          <p:nvPr/>
        </p:nvSpPr>
        <p:spPr>
          <a:xfrm>
            <a:off x="4952175" y="3068717"/>
            <a:ext cx="2062411" cy="246221"/>
          </a:xfrm>
          <a:prstGeom prst="rect">
            <a:avLst/>
          </a:prstGeom>
        </p:spPr>
        <p:txBody>
          <a:bodyPr wrap="square" lIns="0" tIns="0" rIns="0" bIns="0">
            <a:spAutoFit/>
          </a:bodyPr>
          <a:lstStyle/>
          <a:p>
            <a:pPr algn="ctr"/>
            <a:r>
              <a:rPr lang="en-US" sz="1600" b="1">
                <a:solidFill>
                  <a:schemeClr val="bg1"/>
                </a:solidFill>
              </a:rPr>
              <a:t>PROJECT APPROACH</a:t>
            </a:r>
            <a:endParaRPr lang="en-US" sz="1600" b="1" dirty="0">
              <a:solidFill>
                <a:schemeClr val="bg1"/>
              </a:solidFill>
            </a:endParaRPr>
          </a:p>
        </p:txBody>
      </p:sp>
      <p:sp>
        <p:nvSpPr>
          <p:cNvPr id="50" name="Rectangle 49">
            <a:extLst>
              <a:ext uri="{FF2B5EF4-FFF2-40B4-BE49-F238E27FC236}">
                <a16:creationId xmlns:a16="http://schemas.microsoft.com/office/drawing/2014/main" id="{D668C4B5-BCEC-465A-ADA5-6A054B15F7A3}"/>
              </a:ext>
            </a:extLst>
          </p:cNvPr>
          <p:cNvSpPr/>
          <p:nvPr/>
        </p:nvSpPr>
        <p:spPr>
          <a:xfrm>
            <a:off x="8978169" y="3125974"/>
            <a:ext cx="1752041" cy="246221"/>
          </a:xfrm>
          <a:prstGeom prst="rect">
            <a:avLst/>
          </a:prstGeom>
        </p:spPr>
        <p:txBody>
          <a:bodyPr wrap="square" lIns="0" tIns="0" rIns="0" bIns="0">
            <a:spAutoFit/>
          </a:bodyPr>
          <a:lstStyle/>
          <a:p>
            <a:pPr algn="ctr"/>
            <a:r>
              <a:rPr lang="en-US" sz="1600" b="1">
                <a:solidFill>
                  <a:schemeClr val="bg1"/>
                </a:solidFill>
              </a:rPr>
              <a:t>TECH STACK USED</a:t>
            </a:r>
            <a:endParaRPr lang="en-US" sz="1600" b="1" dirty="0">
              <a:solidFill>
                <a:schemeClr val="bg1"/>
              </a:solidFill>
            </a:endParaRPr>
          </a:p>
        </p:txBody>
      </p:sp>
      <p:sp>
        <p:nvSpPr>
          <p:cNvPr id="51" name="Rectangle 50">
            <a:extLst>
              <a:ext uri="{FF2B5EF4-FFF2-40B4-BE49-F238E27FC236}">
                <a16:creationId xmlns:a16="http://schemas.microsoft.com/office/drawing/2014/main" id="{8AA18108-5B8B-4147-84A7-D30A16BEC4EA}"/>
              </a:ext>
            </a:extLst>
          </p:cNvPr>
          <p:cNvSpPr/>
          <p:nvPr/>
        </p:nvSpPr>
        <p:spPr>
          <a:xfrm>
            <a:off x="622008" y="3662703"/>
            <a:ext cx="3345393" cy="1441677"/>
          </a:xfrm>
          <a:prstGeom prst="rect">
            <a:avLst/>
          </a:prstGeom>
        </p:spPr>
        <p:txBody>
          <a:bodyPr wrap="square" lIns="0" tIns="0" rIns="0" bIns="0" anchor="t">
            <a:spAutoFit/>
          </a:bodyPr>
          <a:lstStyle/>
          <a:p>
            <a:pPr algn="ctr">
              <a:lnSpc>
                <a:spcPts val="1900"/>
              </a:lnSpc>
            </a:pPr>
            <a:r>
              <a:rPr lang="en-US" sz="1400">
                <a:solidFill>
                  <a:schemeClr val="bg1"/>
                </a:solidFill>
                <a:cs typeface="Segoe UI" panose="020B0502040204020203" pitchFamily="34" charset="0"/>
              </a:rPr>
              <a:t>The project , Music store analytics aims to extract useful insights from raw data, using various database management tools and visualize them to increase the platform’s efficiency. The analysis of the music store is performed using various parameters. </a:t>
            </a:r>
            <a:endParaRPr lang="en-US" sz="1400" dirty="0">
              <a:solidFill>
                <a:schemeClr val="bg1"/>
              </a:solidFill>
              <a:cs typeface="Segoe UI" panose="020B0502040204020203" pitchFamily="34" charset="0"/>
            </a:endParaRPr>
          </a:p>
        </p:txBody>
      </p:sp>
      <p:sp>
        <p:nvSpPr>
          <p:cNvPr id="52" name="Rectangle 51">
            <a:extLst>
              <a:ext uri="{FF2B5EF4-FFF2-40B4-BE49-F238E27FC236}">
                <a16:creationId xmlns:a16="http://schemas.microsoft.com/office/drawing/2014/main" id="{A8534162-B6E2-4579-9DAD-AD8DE07459BC}"/>
              </a:ext>
            </a:extLst>
          </p:cNvPr>
          <p:cNvSpPr/>
          <p:nvPr/>
        </p:nvSpPr>
        <p:spPr>
          <a:xfrm>
            <a:off x="3053182" y="3653603"/>
            <a:ext cx="1752042" cy="223394"/>
          </a:xfrm>
          <a:prstGeom prst="rect">
            <a:avLst/>
          </a:prstGeom>
        </p:spPr>
        <p:txBody>
          <a:bodyPr wrap="square" lIns="0" tIns="0" rIns="0" bIns="0" anchor="t">
            <a:spAutoFit/>
          </a:bodyPr>
          <a:lstStyle/>
          <a:p>
            <a:pPr algn="ctr">
              <a:lnSpc>
                <a:spcPts val="1900"/>
              </a:lnSpc>
            </a:pPr>
            <a:r>
              <a:rPr lang="en-US" sz="1400">
                <a:solidFill>
                  <a:schemeClr val="bg1"/>
                </a:solidFill>
                <a:cs typeface="Segoe UI" panose="020B0502040204020203" pitchFamily="34" charset="0"/>
              </a:rPr>
              <a:t> </a:t>
            </a:r>
            <a:endParaRPr lang="en-US" sz="1400" dirty="0">
              <a:solidFill>
                <a:schemeClr val="bg1"/>
              </a:solidFill>
              <a:cs typeface="Segoe UI" panose="020B0502040204020203" pitchFamily="34" charset="0"/>
            </a:endParaRPr>
          </a:p>
        </p:txBody>
      </p:sp>
      <p:sp>
        <p:nvSpPr>
          <p:cNvPr id="53" name="Rectangle 52">
            <a:extLst>
              <a:ext uri="{FF2B5EF4-FFF2-40B4-BE49-F238E27FC236}">
                <a16:creationId xmlns:a16="http://schemas.microsoft.com/office/drawing/2014/main" id="{E1535E1C-6EBC-45D8-BCE1-D5B947A61FB6}"/>
              </a:ext>
            </a:extLst>
          </p:cNvPr>
          <p:cNvSpPr/>
          <p:nvPr/>
        </p:nvSpPr>
        <p:spPr>
          <a:xfrm>
            <a:off x="4809066" y="3684809"/>
            <a:ext cx="2961918" cy="1198020"/>
          </a:xfrm>
          <a:prstGeom prst="rect">
            <a:avLst/>
          </a:prstGeom>
        </p:spPr>
        <p:txBody>
          <a:bodyPr wrap="square" lIns="0" tIns="0" rIns="0" bIns="0" anchor="t">
            <a:spAutoFit/>
          </a:bodyPr>
          <a:lstStyle/>
          <a:p>
            <a:pPr algn="ctr">
              <a:lnSpc>
                <a:spcPts val="1900"/>
              </a:lnSpc>
            </a:pPr>
            <a:r>
              <a:rPr lang="en-US" sz="1400">
                <a:solidFill>
                  <a:schemeClr val="bg1"/>
                </a:solidFill>
                <a:cs typeface="Segoe UI" panose="020B0502040204020203" pitchFamily="34" charset="0"/>
              </a:rPr>
              <a:t>The project was executed using structured query language. The data set was imported. Then, data extracting queries were implemented to obtain the required insights.</a:t>
            </a:r>
            <a:endParaRPr lang="en-US" sz="1400" dirty="0">
              <a:solidFill>
                <a:schemeClr val="bg1"/>
              </a:solidFill>
              <a:cs typeface="Segoe UI" panose="020B0502040204020203" pitchFamily="34" charset="0"/>
            </a:endParaRPr>
          </a:p>
        </p:txBody>
      </p:sp>
      <p:sp>
        <p:nvSpPr>
          <p:cNvPr id="54" name="Rectangle 53">
            <a:extLst>
              <a:ext uri="{FF2B5EF4-FFF2-40B4-BE49-F238E27FC236}">
                <a16:creationId xmlns:a16="http://schemas.microsoft.com/office/drawing/2014/main" id="{28FF18A5-7B4E-4493-B38D-E732E033F82F}"/>
              </a:ext>
            </a:extLst>
          </p:cNvPr>
          <p:cNvSpPr/>
          <p:nvPr/>
        </p:nvSpPr>
        <p:spPr>
          <a:xfrm>
            <a:off x="7386779" y="3653603"/>
            <a:ext cx="1752042" cy="223394"/>
          </a:xfrm>
          <a:prstGeom prst="rect">
            <a:avLst/>
          </a:prstGeom>
        </p:spPr>
        <p:txBody>
          <a:bodyPr wrap="square" lIns="0" tIns="0" rIns="0" bIns="0" anchor="t">
            <a:spAutoFit/>
          </a:bodyPr>
          <a:lstStyle/>
          <a:p>
            <a:pPr algn="ctr">
              <a:lnSpc>
                <a:spcPts val="1900"/>
              </a:lnSpc>
            </a:pPr>
            <a:r>
              <a:rPr lang="en-US" sz="1400">
                <a:solidFill>
                  <a:schemeClr val="bg1"/>
                </a:solidFill>
                <a:cs typeface="Segoe UI" panose="020B0502040204020203" pitchFamily="34" charset="0"/>
              </a:rPr>
              <a:t> </a:t>
            </a:r>
            <a:endParaRPr lang="en-US" sz="1400" dirty="0">
              <a:solidFill>
                <a:schemeClr val="bg1"/>
              </a:solidFill>
              <a:cs typeface="Segoe UI" panose="020B0502040204020203" pitchFamily="34" charset="0"/>
            </a:endParaRPr>
          </a:p>
        </p:txBody>
      </p:sp>
      <p:sp>
        <p:nvSpPr>
          <p:cNvPr id="55" name="Rectangle 54">
            <a:extLst>
              <a:ext uri="{FF2B5EF4-FFF2-40B4-BE49-F238E27FC236}">
                <a16:creationId xmlns:a16="http://schemas.microsoft.com/office/drawing/2014/main" id="{5BCD242F-9A97-473E-8E17-3F6C3C75CE68}"/>
              </a:ext>
            </a:extLst>
          </p:cNvPr>
          <p:cNvSpPr/>
          <p:nvPr/>
        </p:nvSpPr>
        <p:spPr>
          <a:xfrm>
            <a:off x="8906673" y="3661144"/>
            <a:ext cx="2484428" cy="1198020"/>
          </a:xfrm>
          <a:prstGeom prst="rect">
            <a:avLst/>
          </a:prstGeom>
        </p:spPr>
        <p:txBody>
          <a:bodyPr wrap="square" lIns="0" tIns="0" rIns="0" bIns="0" anchor="t">
            <a:spAutoFit/>
          </a:bodyPr>
          <a:lstStyle/>
          <a:p>
            <a:pPr algn="ctr">
              <a:lnSpc>
                <a:spcPts val="1900"/>
              </a:lnSpc>
            </a:pPr>
            <a:r>
              <a:rPr lang="en-US" sz="1400">
                <a:solidFill>
                  <a:schemeClr val="bg1"/>
                </a:solidFill>
                <a:cs typeface="Segoe UI" panose="020B0502040204020203" pitchFamily="34" charset="0"/>
              </a:rPr>
              <a:t>The project has been attempted with the help of Postgresql , the most widely used database out there, and is light weight and portable.</a:t>
            </a:r>
            <a:endParaRPr lang="en-US" sz="1400" dirty="0">
              <a:solidFill>
                <a:schemeClr val="bg1"/>
              </a:solidFill>
              <a:cs typeface="Segoe UI" panose="020B0502040204020203" pitchFamily="34" charset="0"/>
            </a:endParaRPr>
          </a:p>
        </p:txBody>
      </p:sp>
      <p:grpSp>
        <p:nvGrpSpPr>
          <p:cNvPr id="3" name="Group 2" descr="Icon of money. ">
            <a:extLst>
              <a:ext uri="{FF2B5EF4-FFF2-40B4-BE49-F238E27FC236}">
                <a16:creationId xmlns:a16="http://schemas.microsoft.com/office/drawing/2014/main" id="{5271820E-DE0F-49C6-9369-B1B89EE01B52}"/>
              </a:ext>
            </a:extLst>
          </p:cNvPr>
          <p:cNvGrpSpPr/>
          <p:nvPr/>
        </p:nvGrpSpPr>
        <p:grpSpPr>
          <a:xfrm>
            <a:off x="5603047" y="2431345"/>
            <a:ext cx="380334" cy="382447"/>
            <a:chOff x="3746500" y="1344613"/>
            <a:chExt cx="285750" cy="287338"/>
          </a:xfrm>
          <a:solidFill>
            <a:schemeClr val="bg1"/>
          </a:solidFill>
        </p:grpSpPr>
        <p:sp>
          <p:nvSpPr>
            <p:cNvPr id="5" name="Freeform 497">
              <a:extLst>
                <a:ext uri="{FF2B5EF4-FFF2-40B4-BE49-F238E27FC236}">
                  <a16:creationId xmlns:a16="http://schemas.microsoft.com/office/drawing/2014/main" id="{7C2AA9CA-68E5-DC10-2EF2-43AAE46F00D0}"/>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498">
              <a:extLst>
                <a:ext uri="{FF2B5EF4-FFF2-40B4-BE49-F238E27FC236}">
                  <a16:creationId xmlns:a16="http://schemas.microsoft.com/office/drawing/2014/main" id="{331877B2-4297-80A7-6DF3-20AD58AF2C3C}"/>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499">
              <a:extLst>
                <a:ext uri="{FF2B5EF4-FFF2-40B4-BE49-F238E27FC236}">
                  <a16:creationId xmlns:a16="http://schemas.microsoft.com/office/drawing/2014/main" id="{74BA803A-47E7-7D26-10DA-3662EC7D88CF}"/>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500">
              <a:extLst>
                <a:ext uri="{FF2B5EF4-FFF2-40B4-BE49-F238E27FC236}">
                  <a16:creationId xmlns:a16="http://schemas.microsoft.com/office/drawing/2014/main" id="{EF45B912-C25C-F1FA-4C11-27B06D900210}"/>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501">
              <a:extLst>
                <a:ext uri="{FF2B5EF4-FFF2-40B4-BE49-F238E27FC236}">
                  <a16:creationId xmlns:a16="http://schemas.microsoft.com/office/drawing/2014/main" id="{73DA648E-1F2F-C711-F173-6F454D778759}"/>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502">
              <a:extLst>
                <a:ext uri="{FF2B5EF4-FFF2-40B4-BE49-F238E27FC236}">
                  <a16:creationId xmlns:a16="http://schemas.microsoft.com/office/drawing/2014/main" id="{341E80E0-EA24-C031-B302-04FCF0C4989E}"/>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503">
              <a:extLst>
                <a:ext uri="{FF2B5EF4-FFF2-40B4-BE49-F238E27FC236}">
                  <a16:creationId xmlns:a16="http://schemas.microsoft.com/office/drawing/2014/main" id="{965C7571-F45D-58D9-4EF8-870EAD15A620}"/>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504">
              <a:extLst>
                <a:ext uri="{FF2B5EF4-FFF2-40B4-BE49-F238E27FC236}">
                  <a16:creationId xmlns:a16="http://schemas.microsoft.com/office/drawing/2014/main" id="{76FE1A5F-E392-050E-0BAE-DB7E87B5D7A8}"/>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7" name="Group 16" descr="Icon of money. ">
            <a:extLst>
              <a:ext uri="{FF2B5EF4-FFF2-40B4-BE49-F238E27FC236}">
                <a16:creationId xmlns:a16="http://schemas.microsoft.com/office/drawing/2014/main" id="{D09B8852-7BD0-7D5E-E3DE-5136207583B3}"/>
              </a:ext>
            </a:extLst>
          </p:cNvPr>
          <p:cNvGrpSpPr/>
          <p:nvPr/>
        </p:nvGrpSpPr>
        <p:grpSpPr>
          <a:xfrm>
            <a:off x="1560715" y="2371123"/>
            <a:ext cx="380334" cy="382447"/>
            <a:chOff x="3746500" y="1344613"/>
            <a:chExt cx="285750" cy="287338"/>
          </a:xfrm>
          <a:solidFill>
            <a:schemeClr val="bg1"/>
          </a:solidFill>
        </p:grpSpPr>
        <p:sp>
          <p:nvSpPr>
            <p:cNvPr id="18" name="Freeform 497">
              <a:extLst>
                <a:ext uri="{FF2B5EF4-FFF2-40B4-BE49-F238E27FC236}">
                  <a16:creationId xmlns:a16="http://schemas.microsoft.com/office/drawing/2014/main" id="{7DBED84F-EEAC-F128-2211-C14B7DA9241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498">
              <a:extLst>
                <a:ext uri="{FF2B5EF4-FFF2-40B4-BE49-F238E27FC236}">
                  <a16:creationId xmlns:a16="http://schemas.microsoft.com/office/drawing/2014/main" id="{73DC0D84-31F9-205A-814E-0B4431846143}"/>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499">
              <a:extLst>
                <a:ext uri="{FF2B5EF4-FFF2-40B4-BE49-F238E27FC236}">
                  <a16:creationId xmlns:a16="http://schemas.microsoft.com/office/drawing/2014/main" id="{52149D1F-3FD3-C441-9143-FBCF0E55CB07}"/>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500">
              <a:extLst>
                <a:ext uri="{FF2B5EF4-FFF2-40B4-BE49-F238E27FC236}">
                  <a16:creationId xmlns:a16="http://schemas.microsoft.com/office/drawing/2014/main" id="{1F5E0895-F77A-E199-D40E-45939D7D11AB}"/>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501">
              <a:extLst>
                <a:ext uri="{FF2B5EF4-FFF2-40B4-BE49-F238E27FC236}">
                  <a16:creationId xmlns:a16="http://schemas.microsoft.com/office/drawing/2014/main" id="{4568FF8B-737B-9193-1CB1-AA030484DE54}"/>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502">
              <a:extLst>
                <a:ext uri="{FF2B5EF4-FFF2-40B4-BE49-F238E27FC236}">
                  <a16:creationId xmlns:a16="http://schemas.microsoft.com/office/drawing/2014/main" id="{534C8C10-BD19-F29B-7524-77411452E8B2}"/>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503">
              <a:extLst>
                <a:ext uri="{FF2B5EF4-FFF2-40B4-BE49-F238E27FC236}">
                  <a16:creationId xmlns:a16="http://schemas.microsoft.com/office/drawing/2014/main" id="{E7E7BF2B-616F-B264-8B36-ECEC650F3DF2}"/>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504">
              <a:extLst>
                <a:ext uri="{FF2B5EF4-FFF2-40B4-BE49-F238E27FC236}">
                  <a16:creationId xmlns:a16="http://schemas.microsoft.com/office/drawing/2014/main" id="{6A7990A7-58D8-AD02-116C-ED0E8F7B644B}"/>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6" name="Group 25" descr="Icon of money. ">
            <a:extLst>
              <a:ext uri="{FF2B5EF4-FFF2-40B4-BE49-F238E27FC236}">
                <a16:creationId xmlns:a16="http://schemas.microsoft.com/office/drawing/2014/main" id="{7507D634-E1C4-C335-D630-94B8B19453E8}"/>
              </a:ext>
            </a:extLst>
          </p:cNvPr>
          <p:cNvGrpSpPr/>
          <p:nvPr/>
        </p:nvGrpSpPr>
        <p:grpSpPr>
          <a:xfrm>
            <a:off x="9370488" y="2492618"/>
            <a:ext cx="380334" cy="382447"/>
            <a:chOff x="3746500" y="1344613"/>
            <a:chExt cx="285750" cy="287338"/>
          </a:xfrm>
          <a:solidFill>
            <a:schemeClr val="bg1"/>
          </a:solidFill>
        </p:grpSpPr>
        <p:sp>
          <p:nvSpPr>
            <p:cNvPr id="27" name="Freeform 497">
              <a:extLst>
                <a:ext uri="{FF2B5EF4-FFF2-40B4-BE49-F238E27FC236}">
                  <a16:creationId xmlns:a16="http://schemas.microsoft.com/office/drawing/2014/main" id="{60A215F2-CE82-3B68-DAAF-D09914D705D1}"/>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498">
              <a:extLst>
                <a:ext uri="{FF2B5EF4-FFF2-40B4-BE49-F238E27FC236}">
                  <a16:creationId xmlns:a16="http://schemas.microsoft.com/office/drawing/2014/main" id="{D3216CB5-50F6-C91B-544C-EA212A39B32D}"/>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499">
              <a:extLst>
                <a:ext uri="{FF2B5EF4-FFF2-40B4-BE49-F238E27FC236}">
                  <a16:creationId xmlns:a16="http://schemas.microsoft.com/office/drawing/2014/main" id="{C9672724-6A87-D21D-EF8B-5641A0FF74C9}"/>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500">
              <a:extLst>
                <a:ext uri="{FF2B5EF4-FFF2-40B4-BE49-F238E27FC236}">
                  <a16:creationId xmlns:a16="http://schemas.microsoft.com/office/drawing/2014/main" id="{DDE545F8-80C7-4F6F-9493-2A84FA58FFC5}"/>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501">
              <a:extLst>
                <a:ext uri="{FF2B5EF4-FFF2-40B4-BE49-F238E27FC236}">
                  <a16:creationId xmlns:a16="http://schemas.microsoft.com/office/drawing/2014/main" id="{283AF5E2-63DC-96FE-9AC6-92B8DD5E5AB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502">
              <a:extLst>
                <a:ext uri="{FF2B5EF4-FFF2-40B4-BE49-F238E27FC236}">
                  <a16:creationId xmlns:a16="http://schemas.microsoft.com/office/drawing/2014/main" id="{8B9BD631-15E0-F486-AADB-A10A8133E9ED}"/>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503">
              <a:extLst>
                <a:ext uri="{FF2B5EF4-FFF2-40B4-BE49-F238E27FC236}">
                  <a16:creationId xmlns:a16="http://schemas.microsoft.com/office/drawing/2014/main" id="{32CDECDA-4E90-33F5-26B9-40270105A4EB}"/>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504">
              <a:extLst>
                <a:ext uri="{FF2B5EF4-FFF2-40B4-BE49-F238E27FC236}">
                  <a16:creationId xmlns:a16="http://schemas.microsoft.com/office/drawing/2014/main" id="{A7A31D56-05D2-7F84-E6EF-5CD2199B4B59}"/>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51980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128887" y="3085317"/>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202729" y="3267543"/>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D130C0AE-B52E-4C65-A461-AD2F7D2362DE}"/>
              </a:ext>
            </a:extLst>
          </p:cNvPr>
          <p:cNvSpPr/>
          <p:nvPr/>
        </p:nvSpPr>
        <p:spPr>
          <a:xfrm>
            <a:off x="1527135" y="4221337"/>
            <a:ext cx="4162870" cy="1692771"/>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SELECT title, last_name, first_name </a:t>
            </a:r>
          </a:p>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FROM employee</a:t>
            </a:r>
          </a:p>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ORDER BY levels DESC</a:t>
            </a:r>
          </a:p>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LIMIT 1</a:t>
            </a:r>
            <a:endParaRPr lang="en-US" sz="2000" dirty="0">
              <a:solidFill>
                <a:schemeClr val="tx1">
                  <a:lumMod val="75000"/>
                  <a:lumOff val="25000"/>
                </a:schemeClr>
              </a:solidFill>
              <a:cs typeface="Segoe UI" panose="020B0502040204020203" pitchFamily="34" charset="0"/>
            </a:endParaRP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61555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The query gives the senior most employee based on the job title.</a:t>
            </a:r>
            <a:endParaRPr lang="en-US" sz="2000" dirty="0">
              <a:solidFill>
                <a:schemeClr val="tx1">
                  <a:lumMod val="75000"/>
                  <a:lumOff val="25000"/>
                </a:schemeClr>
              </a:solidFill>
              <a:cs typeface="Segoe UI" panose="020B0502040204020203" pitchFamily="34" charset="0"/>
            </a:endParaRPr>
          </a:p>
        </p:txBody>
      </p:sp>
      <p:sp>
        <p:nvSpPr>
          <p:cNvPr id="12" name="TextBox 11">
            <a:extLst>
              <a:ext uri="{FF2B5EF4-FFF2-40B4-BE49-F238E27FC236}">
                <a16:creationId xmlns:a16="http://schemas.microsoft.com/office/drawing/2014/main" id="{2C446224-7FB3-126D-34D2-196225F8E641}"/>
              </a:ext>
            </a:extLst>
          </p:cNvPr>
          <p:cNvSpPr txBox="1"/>
          <p:nvPr/>
        </p:nvSpPr>
        <p:spPr>
          <a:xfrm>
            <a:off x="6092327" y="1792811"/>
            <a:ext cx="6426026" cy="646331"/>
          </a:xfrm>
          <a:prstGeom prst="rect">
            <a:avLst/>
          </a:prstGeom>
          <a:noFill/>
        </p:spPr>
        <p:txBody>
          <a:bodyPr wrap="square">
            <a:spAutoFit/>
          </a:bodyPr>
          <a:lstStyle/>
          <a:p>
            <a:r>
              <a:rPr lang="en-US"/>
              <a:t>title	                            first_name	                      last_name</a:t>
            </a:r>
          </a:p>
          <a:p>
            <a:r>
              <a:rPr lang="en-US"/>
              <a:t>Senior General Manager	Mohan                           Madan                                             </a:t>
            </a:r>
            <a:endParaRPr lang="en-IN"/>
          </a:p>
        </p:txBody>
      </p:sp>
      <p:sp>
        <p:nvSpPr>
          <p:cNvPr id="3" name="TextBox 2">
            <a:extLst>
              <a:ext uri="{FF2B5EF4-FFF2-40B4-BE49-F238E27FC236}">
                <a16:creationId xmlns:a16="http://schemas.microsoft.com/office/drawing/2014/main" id="{26F331A6-3076-7B20-47E0-70C09AB552AD}"/>
              </a:ext>
            </a:extLst>
          </p:cNvPr>
          <p:cNvSpPr txBox="1"/>
          <p:nvPr/>
        </p:nvSpPr>
        <p:spPr>
          <a:xfrm>
            <a:off x="1006907" y="2039032"/>
            <a:ext cx="5203325" cy="400110"/>
          </a:xfrm>
          <a:prstGeom prst="rect">
            <a:avLst/>
          </a:prstGeom>
          <a:noFill/>
        </p:spPr>
        <p:txBody>
          <a:bodyPr wrap="square">
            <a:spAutoFit/>
          </a:bodyPr>
          <a:lstStyle/>
          <a:p>
            <a:endParaRPr lang="en-IN" sz="2000"/>
          </a:p>
        </p:txBody>
      </p:sp>
      <p:sp>
        <p:nvSpPr>
          <p:cNvPr id="5" name="TextBox 4">
            <a:extLst>
              <a:ext uri="{FF2B5EF4-FFF2-40B4-BE49-F238E27FC236}">
                <a16:creationId xmlns:a16="http://schemas.microsoft.com/office/drawing/2014/main" id="{05CBBBE3-04A2-2A1E-A4A7-D53CA980B73E}"/>
              </a:ext>
            </a:extLst>
          </p:cNvPr>
          <p:cNvSpPr txBox="1"/>
          <p:nvPr/>
        </p:nvSpPr>
        <p:spPr>
          <a:xfrm>
            <a:off x="1006907" y="1776281"/>
            <a:ext cx="5203325" cy="707886"/>
          </a:xfrm>
          <a:prstGeom prst="rect">
            <a:avLst/>
          </a:prstGeom>
          <a:noFill/>
        </p:spPr>
        <p:txBody>
          <a:bodyPr wrap="square">
            <a:spAutoFit/>
          </a:bodyPr>
          <a:lstStyle/>
          <a:p>
            <a:r>
              <a:rPr lang="en-US" sz="2000"/>
              <a:t>Q1. Who is the senior most employee based on the job title?</a:t>
            </a:r>
            <a:endParaRPr lang="en-IN" sz="2000"/>
          </a:p>
        </p:txBody>
      </p:sp>
    </p:spTree>
    <p:extLst>
      <p:ext uri="{BB962C8B-B14F-4D97-AF65-F5344CB8AC3E}">
        <p14:creationId xmlns:p14="http://schemas.microsoft.com/office/powerpoint/2010/main" val="3589329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382199" y="3893267"/>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202729" y="3267543"/>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C446224-7FB3-126D-34D2-196225F8E641}"/>
              </a:ext>
            </a:extLst>
          </p:cNvPr>
          <p:cNvSpPr txBox="1"/>
          <p:nvPr/>
        </p:nvSpPr>
        <p:spPr>
          <a:xfrm>
            <a:off x="6957657" y="1746912"/>
            <a:ext cx="4009316" cy="1754326"/>
          </a:xfrm>
          <a:prstGeom prst="rect">
            <a:avLst/>
          </a:prstGeom>
          <a:noFill/>
        </p:spPr>
        <p:txBody>
          <a:bodyPr wrap="square">
            <a:spAutoFit/>
          </a:bodyPr>
          <a:lstStyle/>
          <a:p>
            <a:r>
              <a:rPr lang="en-US"/>
              <a:t>billing_country	     c</a:t>
            </a:r>
          </a:p>
          <a:p>
            <a:r>
              <a:rPr lang="en-US"/>
              <a:t>  USA	                   131</a:t>
            </a:r>
          </a:p>
          <a:p>
            <a:r>
              <a:rPr lang="en-US"/>
              <a:t> Canada             	     76</a:t>
            </a:r>
          </a:p>
          <a:p>
            <a:r>
              <a:rPr lang="en-US"/>
              <a:t> Brazil 	                    61</a:t>
            </a:r>
          </a:p>
          <a:p>
            <a:r>
              <a:rPr lang="en-US"/>
              <a:t> France	                    50</a:t>
            </a:r>
          </a:p>
          <a:p>
            <a:r>
              <a:rPr lang="en-US"/>
              <a:t> Germany	     41</a:t>
            </a:r>
            <a:endParaRPr lang="en-IN"/>
          </a:p>
        </p:txBody>
      </p:sp>
      <p:sp>
        <p:nvSpPr>
          <p:cNvPr id="15" name="TextBox 14">
            <a:extLst>
              <a:ext uri="{FF2B5EF4-FFF2-40B4-BE49-F238E27FC236}">
                <a16:creationId xmlns:a16="http://schemas.microsoft.com/office/drawing/2014/main" id="{41588506-9B3A-77F1-84FE-85120206C112}"/>
              </a:ext>
            </a:extLst>
          </p:cNvPr>
          <p:cNvSpPr txBox="1"/>
          <p:nvPr/>
        </p:nvSpPr>
        <p:spPr>
          <a:xfrm>
            <a:off x="1220034" y="4310913"/>
            <a:ext cx="4255928" cy="1200329"/>
          </a:xfrm>
          <a:prstGeom prst="rect">
            <a:avLst/>
          </a:prstGeom>
          <a:noFill/>
        </p:spPr>
        <p:txBody>
          <a:bodyPr wrap="square">
            <a:spAutoFit/>
          </a:bodyPr>
          <a:lstStyle/>
          <a:p>
            <a:r>
              <a:rPr lang="en-US"/>
              <a:t>SELECT COUNT(*) AS c, billing_country </a:t>
            </a:r>
          </a:p>
          <a:p>
            <a:r>
              <a:rPr lang="en-US"/>
              <a:t>FROM invoice</a:t>
            </a:r>
          </a:p>
          <a:p>
            <a:r>
              <a:rPr lang="en-US"/>
              <a:t>GROUP BY billing_country</a:t>
            </a:r>
          </a:p>
          <a:p>
            <a:r>
              <a:rPr lang="en-US"/>
              <a:t>ORDER BY c DESC</a:t>
            </a:r>
            <a:endParaRPr lang="en-IN"/>
          </a:p>
        </p:txBody>
      </p:sp>
      <p:sp>
        <p:nvSpPr>
          <p:cNvPr id="17" name="TextBox 16">
            <a:extLst>
              <a:ext uri="{FF2B5EF4-FFF2-40B4-BE49-F238E27FC236}">
                <a16:creationId xmlns:a16="http://schemas.microsoft.com/office/drawing/2014/main" id="{D03AB752-650D-4CF4-5E38-1887381BB9B9}"/>
              </a:ext>
            </a:extLst>
          </p:cNvPr>
          <p:cNvSpPr txBox="1"/>
          <p:nvPr/>
        </p:nvSpPr>
        <p:spPr>
          <a:xfrm>
            <a:off x="1348034" y="1658821"/>
            <a:ext cx="4496583" cy="369332"/>
          </a:xfrm>
          <a:prstGeom prst="rect">
            <a:avLst/>
          </a:prstGeom>
          <a:noFill/>
        </p:spPr>
        <p:txBody>
          <a:bodyPr wrap="square">
            <a:spAutoFit/>
          </a:bodyPr>
          <a:lstStyle/>
          <a:p>
            <a:r>
              <a:rPr lang="en-US"/>
              <a:t>Q2. Which countries have the most invoices?</a:t>
            </a:r>
            <a:endParaRPr lang="en-IN"/>
          </a:p>
        </p:txBody>
      </p:sp>
      <p:sp>
        <p:nvSpPr>
          <p:cNvPr id="19" name="TextBox 18">
            <a:extLst>
              <a:ext uri="{FF2B5EF4-FFF2-40B4-BE49-F238E27FC236}">
                <a16:creationId xmlns:a16="http://schemas.microsoft.com/office/drawing/2014/main" id="{9C7A370E-FDD7-D12A-6A8F-F45B32AF1493}"/>
              </a:ext>
            </a:extLst>
          </p:cNvPr>
          <p:cNvSpPr txBox="1"/>
          <p:nvPr/>
        </p:nvSpPr>
        <p:spPr>
          <a:xfrm>
            <a:off x="6423645" y="4918103"/>
            <a:ext cx="5293790" cy="646331"/>
          </a:xfrm>
          <a:prstGeom prst="rect">
            <a:avLst/>
          </a:prstGeom>
          <a:noFill/>
        </p:spPr>
        <p:txBody>
          <a:bodyPr wrap="square">
            <a:spAutoFit/>
          </a:bodyPr>
          <a:lstStyle/>
          <a:p>
            <a:r>
              <a:rPr lang="en-US"/>
              <a:t>The query gives the top 5 countries who have the most invoices</a:t>
            </a:r>
          </a:p>
        </p:txBody>
      </p:sp>
    </p:spTree>
    <p:extLst>
      <p:ext uri="{BB962C8B-B14F-4D97-AF65-F5344CB8AC3E}">
        <p14:creationId xmlns:p14="http://schemas.microsoft.com/office/powerpoint/2010/main" val="727364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128887" y="3085317"/>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202729" y="3267543"/>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D130C0AE-B52E-4C65-A461-AD2F7D2362DE}"/>
              </a:ext>
            </a:extLst>
          </p:cNvPr>
          <p:cNvSpPr/>
          <p:nvPr/>
        </p:nvSpPr>
        <p:spPr>
          <a:xfrm>
            <a:off x="1527135" y="4221337"/>
            <a:ext cx="4162870" cy="1231106"/>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endParaRPr lang="en-US" sz="2000">
              <a:solidFill>
                <a:schemeClr val="tx1">
                  <a:lumMod val="75000"/>
                  <a:lumOff val="25000"/>
                </a:schemeClr>
              </a:solidFill>
              <a:cs typeface="Segoe UI" panose="020B0502040204020203" pitchFamily="34" charset="0"/>
            </a:endParaRPr>
          </a:p>
          <a:p>
            <a:pPr marL="171450" indent="-171450">
              <a:spcBef>
                <a:spcPts val="1200"/>
              </a:spcBef>
              <a:buClr>
                <a:schemeClr val="tx2"/>
              </a:buClr>
              <a:buFont typeface="Segoe UI Light" panose="020B0502040204020203" pitchFamily="34" charset="0"/>
              <a:buChar char="›"/>
            </a:pPr>
            <a:endParaRPr lang="en-US" sz="2000">
              <a:solidFill>
                <a:schemeClr val="tx1">
                  <a:lumMod val="75000"/>
                  <a:lumOff val="25000"/>
                </a:schemeClr>
              </a:solidFill>
              <a:cs typeface="Segoe UI" panose="020B0502040204020203" pitchFamily="34" charset="0"/>
            </a:endParaRPr>
          </a:p>
          <a:p>
            <a:pPr>
              <a:spcBef>
                <a:spcPts val="1200"/>
              </a:spcBef>
              <a:buClr>
                <a:schemeClr val="tx2"/>
              </a:buClr>
            </a:pPr>
            <a:endParaRPr lang="en-US" sz="2000" dirty="0">
              <a:solidFill>
                <a:schemeClr val="tx1">
                  <a:lumMod val="75000"/>
                  <a:lumOff val="25000"/>
                </a:schemeClr>
              </a:solidFill>
              <a:cs typeface="Segoe UI" panose="020B0502040204020203" pitchFamily="34" charset="0"/>
            </a:endParaRP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61555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The query gives top 3 values of total invoice.</a:t>
            </a:r>
            <a:endParaRPr lang="en-US" sz="2000" dirty="0">
              <a:solidFill>
                <a:schemeClr val="tx1">
                  <a:lumMod val="75000"/>
                  <a:lumOff val="25000"/>
                </a:schemeClr>
              </a:solidFill>
              <a:cs typeface="Segoe UI" panose="020B0502040204020203" pitchFamily="34" charset="0"/>
            </a:endParaRPr>
          </a:p>
        </p:txBody>
      </p:sp>
      <p:sp>
        <p:nvSpPr>
          <p:cNvPr id="4" name="TextBox 3">
            <a:extLst>
              <a:ext uri="{FF2B5EF4-FFF2-40B4-BE49-F238E27FC236}">
                <a16:creationId xmlns:a16="http://schemas.microsoft.com/office/drawing/2014/main" id="{D15CF319-B455-99A2-439C-441BFAD5F38F}"/>
              </a:ext>
            </a:extLst>
          </p:cNvPr>
          <p:cNvSpPr txBox="1"/>
          <p:nvPr/>
        </p:nvSpPr>
        <p:spPr>
          <a:xfrm>
            <a:off x="1027340" y="1738458"/>
            <a:ext cx="4770146" cy="400110"/>
          </a:xfrm>
          <a:prstGeom prst="rect">
            <a:avLst/>
          </a:prstGeom>
          <a:noFill/>
        </p:spPr>
        <p:txBody>
          <a:bodyPr wrap="square">
            <a:spAutoFit/>
          </a:bodyPr>
          <a:lstStyle/>
          <a:p>
            <a:r>
              <a:rPr lang="en-US" sz="2000"/>
              <a:t>Q3. What are top 3 values of total invoice?</a:t>
            </a:r>
            <a:endParaRPr lang="en-IN" sz="2000"/>
          </a:p>
        </p:txBody>
      </p:sp>
      <p:sp>
        <p:nvSpPr>
          <p:cNvPr id="12" name="TextBox 11">
            <a:extLst>
              <a:ext uri="{FF2B5EF4-FFF2-40B4-BE49-F238E27FC236}">
                <a16:creationId xmlns:a16="http://schemas.microsoft.com/office/drawing/2014/main" id="{2C446224-7FB3-126D-34D2-196225F8E641}"/>
              </a:ext>
            </a:extLst>
          </p:cNvPr>
          <p:cNvSpPr txBox="1"/>
          <p:nvPr/>
        </p:nvSpPr>
        <p:spPr>
          <a:xfrm>
            <a:off x="6837386" y="1630484"/>
            <a:ext cx="4088802" cy="1200329"/>
          </a:xfrm>
          <a:prstGeom prst="rect">
            <a:avLst/>
          </a:prstGeom>
          <a:noFill/>
        </p:spPr>
        <p:txBody>
          <a:bodyPr wrap="square">
            <a:spAutoFit/>
          </a:bodyPr>
          <a:lstStyle/>
          <a:p>
            <a:r>
              <a:rPr lang="en-US"/>
              <a:t>"total"</a:t>
            </a:r>
          </a:p>
          <a:p>
            <a:r>
              <a:rPr lang="en-US"/>
              <a:t>23.759999999999998</a:t>
            </a:r>
          </a:p>
          <a:p>
            <a:r>
              <a:rPr lang="en-US"/>
              <a:t>19.8</a:t>
            </a:r>
          </a:p>
          <a:p>
            <a:r>
              <a:rPr lang="en-US"/>
              <a:t>18.81</a:t>
            </a:r>
          </a:p>
        </p:txBody>
      </p:sp>
      <p:sp>
        <p:nvSpPr>
          <p:cNvPr id="5" name="TextBox 4">
            <a:extLst>
              <a:ext uri="{FF2B5EF4-FFF2-40B4-BE49-F238E27FC236}">
                <a16:creationId xmlns:a16="http://schemas.microsoft.com/office/drawing/2014/main" id="{B995C7C4-4C3C-A3A2-6F20-D04042801626}"/>
              </a:ext>
            </a:extLst>
          </p:cNvPr>
          <p:cNvSpPr txBox="1"/>
          <p:nvPr/>
        </p:nvSpPr>
        <p:spPr>
          <a:xfrm>
            <a:off x="1470722" y="4221337"/>
            <a:ext cx="3022429" cy="1477328"/>
          </a:xfrm>
          <a:prstGeom prst="rect">
            <a:avLst/>
          </a:prstGeom>
          <a:noFill/>
        </p:spPr>
        <p:txBody>
          <a:bodyPr wrap="square">
            <a:spAutoFit/>
          </a:bodyPr>
          <a:lstStyle/>
          <a:p>
            <a:r>
              <a:rPr lang="en-US"/>
              <a:t>SELECT total </a:t>
            </a:r>
          </a:p>
          <a:p>
            <a:r>
              <a:rPr lang="en-US"/>
              <a:t>FROM invoice</a:t>
            </a:r>
          </a:p>
          <a:p>
            <a:r>
              <a:rPr lang="en-US"/>
              <a:t>GROUP BY total</a:t>
            </a:r>
          </a:p>
          <a:p>
            <a:r>
              <a:rPr lang="en-US"/>
              <a:t>ORDER BY total DESC</a:t>
            </a:r>
          </a:p>
          <a:p>
            <a:r>
              <a:rPr lang="en-US"/>
              <a:t>LIMIT 3;</a:t>
            </a:r>
            <a:endParaRPr lang="en-IN"/>
          </a:p>
        </p:txBody>
      </p:sp>
    </p:spTree>
    <p:extLst>
      <p:ext uri="{BB962C8B-B14F-4D97-AF65-F5344CB8AC3E}">
        <p14:creationId xmlns:p14="http://schemas.microsoft.com/office/powerpoint/2010/main" val="1004775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211330" y="3781600"/>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622188" y="3839444"/>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D130C0AE-B52E-4C65-A461-AD2F7D2362DE}"/>
              </a:ext>
            </a:extLst>
          </p:cNvPr>
          <p:cNvSpPr/>
          <p:nvPr/>
        </p:nvSpPr>
        <p:spPr>
          <a:xfrm>
            <a:off x="1513115" y="4576190"/>
            <a:ext cx="3906707" cy="2616101"/>
          </a:xfrm>
          <a:prstGeom prst="rect">
            <a:avLst/>
          </a:prstGeom>
        </p:spPr>
        <p:txBody>
          <a:bodyPr wrap="square" lIns="0" tIns="0" rIns="0" bIns="0" anchor="t">
            <a:spAutoFit/>
          </a:bodyPr>
          <a:lstStyle/>
          <a:p>
            <a:pPr>
              <a:spcBef>
                <a:spcPts val="1200"/>
              </a:spcBef>
              <a:buClr>
                <a:schemeClr val="tx2"/>
              </a:buClr>
            </a:pPr>
            <a:r>
              <a:rPr lang="en-US" sz="2000">
                <a:solidFill>
                  <a:schemeClr val="tx1">
                    <a:lumMod val="75000"/>
                    <a:lumOff val="25000"/>
                  </a:schemeClr>
                </a:solidFill>
                <a:cs typeface="Segoe UI" panose="020B0502040204020203" pitchFamily="34" charset="0"/>
              </a:rPr>
              <a:t> select sum(total) as s, billing_city </a:t>
            </a:r>
          </a:p>
          <a:p>
            <a:pPr>
              <a:spcBef>
                <a:spcPts val="1200"/>
              </a:spcBef>
              <a:buClr>
                <a:schemeClr val="tx2"/>
              </a:buClr>
            </a:pPr>
            <a:r>
              <a:rPr lang="en-US" sz="2000">
                <a:solidFill>
                  <a:schemeClr val="tx1">
                    <a:lumMod val="75000"/>
                    <a:lumOff val="25000"/>
                  </a:schemeClr>
                </a:solidFill>
                <a:cs typeface="Segoe UI" panose="020B0502040204020203" pitchFamily="34" charset="0"/>
              </a:rPr>
              <a:t>from invoice</a:t>
            </a:r>
          </a:p>
          <a:p>
            <a:pPr>
              <a:spcBef>
                <a:spcPts val="1200"/>
              </a:spcBef>
              <a:buClr>
                <a:schemeClr val="tx2"/>
              </a:buClr>
            </a:pPr>
            <a:r>
              <a:rPr lang="en-US" sz="2000">
                <a:solidFill>
                  <a:schemeClr val="tx1">
                    <a:lumMod val="75000"/>
                    <a:lumOff val="25000"/>
                  </a:schemeClr>
                </a:solidFill>
                <a:cs typeface="Segoe UI" panose="020B0502040204020203" pitchFamily="34" charset="0"/>
              </a:rPr>
              <a:t>group by billing_city</a:t>
            </a:r>
          </a:p>
          <a:p>
            <a:pPr>
              <a:spcBef>
                <a:spcPts val="1200"/>
              </a:spcBef>
              <a:buClr>
                <a:schemeClr val="tx2"/>
              </a:buClr>
            </a:pPr>
            <a:r>
              <a:rPr lang="en-US" sz="2000">
                <a:solidFill>
                  <a:schemeClr val="tx1">
                    <a:lumMod val="75000"/>
                    <a:lumOff val="25000"/>
                  </a:schemeClr>
                </a:solidFill>
                <a:cs typeface="Segoe UI" panose="020B0502040204020203" pitchFamily="34" charset="0"/>
              </a:rPr>
              <a:t>order by 1 desc</a:t>
            </a:r>
          </a:p>
          <a:p>
            <a:pPr>
              <a:spcBef>
                <a:spcPts val="1200"/>
              </a:spcBef>
              <a:buClr>
                <a:schemeClr val="tx2"/>
              </a:buClr>
            </a:pPr>
            <a:r>
              <a:rPr lang="en-US" sz="2000">
                <a:solidFill>
                  <a:schemeClr val="tx1">
                    <a:lumMod val="75000"/>
                    <a:lumOff val="25000"/>
                  </a:schemeClr>
                </a:solidFill>
                <a:cs typeface="Segoe UI" panose="020B0502040204020203" pitchFamily="34" charset="0"/>
              </a:rPr>
              <a:t>limit 1;</a:t>
            </a:r>
          </a:p>
          <a:p>
            <a:pPr>
              <a:spcBef>
                <a:spcPts val="1200"/>
              </a:spcBef>
              <a:buClr>
                <a:schemeClr val="tx2"/>
              </a:buClr>
            </a:pPr>
            <a:endParaRPr lang="en-US" sz="2000">
              <a:solidFill>
                <a:schemeClr val="tx1">
                  <a:lumMod val="75000"/>
                  <a:lumOff val="25000"/>
                </a:schemeClr>
              </a:solidFill>
              <a:cs typeface="Segoe UI" panose="020B0502040204020203" pitchFamily="34" charset="0"/>
            </a:endParaRPr>
          </a:p>
        </p:txBody>
      </p: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307777"/>
          </a:xfrm>
          <a:prstGeom prst="rect">
            <a:avLst/>
          </a:prstGeom>
        </p:spPr>
        <p:txBody>
          <a:bodyPr wrap="square" lIns="0" tIns="0" rIns="0" bIns="0" anchor="t">
            <a:spAutoFit/>
          </a:bodyPr>
          <a:lstStyle/>
          <a:p>
            <a:pPr>
              <a:spcBef>
                <a:spcPts val="1200"/>
              </a:spcBef>
              <a:buClr>
                <a:schemeClr val="tx2"/>
              </a:buClr>
            </a:pPr>
            <a:r>
              <a:rPr lang="en-US" sz="2000">
                <a:solidFill>
                  <a:schemeClr val="tx1">
                    <a:lumMod val="75000"/>
                    <a:lumOff val="25000"/>
                  </a:schemeClr>
                </a:solidFill>
                <a:cs typeface="Segoe UI" panose="020B0502040204020203" pitchFamily="34" charset="0"/>
              </a:rPr>
              <a:t> .</a:t>
            </a:r>
            <a:endParaRPr lang="en-US" sz="2000" dirty="0">
              <a:solidFill>
                <a:schemeClr val="tx1">
                  <a:lumMod val="75000"/>
                  <a:lumOff val="25000"/>
                </a:schemeClr>
              </a:solidFill>
              <a:cs typeface="Segoe UI" panose="020B0502040204020203" pitchFamily="34" charset="0"/>
            </a:endParaRPr>
          </a:p>
        </p:txBody>
      </p:sp>
      <p:sp>
        <p:nvSpPr>
          <p:cNvPr id="4" name="TextBox 3">
            <a:extLst>
              <a:ext uri="{FF2B5EF4-FFF2-40B4-BE49-F238E27FC236}">
                <a16:creationId xmlns:a16="http://schemas.microsoft.com/office/drawing/2014/main" id="{D15CF319-B455-99A2-439C-441BFAD5F38F}"/>
              </a:ext>
            </a:extLst>
          </p:cNvPr>
          <p:cNvSpPr txBox="1"/>
          <p:nvPr/>
        </p:nvSpPr>
        <p:spPr>
          <a:xfrm>
            <a:off x="1112181" y="1670495"/>
            <a:ext cx="4327057" cy="2308324"/>
          </a:xfrm>
          <a:prstGeom prst="rect">
            <a:avLst/>
          </a:prstGeom>
          <a:noFill/>
        </p:spPr>
        <p:txBody>
          <a:bodyPr wrap="square">
            <a:spAutoFit/>
          </a:bodyPr>
          <a:lstStyle/>
          <a:p>
            <a:r>
              <a:rPr lang="en-US"/>
              <a:t>Q4: Which city has the best customers? We would like to throw a promotional Music Festival in the city we made the most money. </a:t>
            </a:r>
          </a:p>
          <a:p>
            <a:r>
              <a:rPr lang="en-US"/>
              <a:t>Write a query that returns one city that has the highest sum of invoice totals. </a:t>
            </a:r>
          </a:p>
          <a:p>
            <a:r>
              <a:rPr lang="en-US"/>
              <a:t>Return both the city name &amp; sum of all invoice totals</a:t>
            </a:r>
            <a:endParaRPr lang="en-IN"/>
          </a:p>
        </p:txBody>
      </p:sp>
      <p:sp>
        <p:nvSpPr>
          <p:cNvPr id="12" name="TextBox 11">
            <a:extLst>
              <a:ext uri="{FF2B5EF4-FFF2-40B4-BE49-F238E27FC236}">
                <a16:creationId xmlns:a16="http://schemas.microsoft.com/office/drawing/2014/main" id="{2C446224-7FB3-126D-34D2-196225F8E641}"/>
              </a:ext>
            </a:extLst>
          </p:cNvPr>
          <p:cNvSpPr txBox="1"/>
          <p:nvPr/>
        </p:nvSpPr>
        <p:spPr>
          <a:xfrm>
            <a:off x="6752764" y="1843488"/>
            <a:ext cx="4889897" cy="646331"/>
          </a:xfrm>
          <a:prstGeom prst="rect">
            <a:avLst/>
          </a:prstGeom>
          <a:noFill/>
        </p:spPr>
        <p:txBody>
          <a:bodyPr wrap="square">
            <a:spAutoFit/>
          </a:bodyPr>
          <a:lstStyle/>
          <a:p>
            <a:r>
              <a:rPr lang="en-US"/>
              <a:t>"s"	                             "billing_city"</a:t>
            </a:r>
          </a:p>
          <a:p>
            <a:r>
              <a:rPr lang="en-US"/>
              <a:t>273.24000000000007	"Prague"</a:t>
            </a:r>
            <a:endParaRPr lang="en-IN"/>
          </a:p>
        </p:txBody>
      </p:sp>
      <p:sp>
        <p:nvSpPr>
          <p:cNvPr id="5" name="TextBox 4">
            <a:extLst>
              <a:ext uri="{FF2B5EF4-FFF2-40B4-BE49-F238E27FC236}">
                <a16:creationId xmlns:a16="http://schemas.microsoft.com/office/drawing/2014/main" id="{D88AC979-0377-453B-E7E2-8E1A608E23B2}"/>
              </a:ext>
            </a:extLst>
          </p:cNvPr>
          <p:cNvSpPr txBox="1"/>
          <p:nvPr/>
        </p:nvSpPr>
        <p:spPr>
          <a:xfrm>
            <a:off x="6053906" y="4894928"/>
            <a:ext cx="5241746" cy="646331"/>
          </a:xfrm>
          <a:prstGeom prst="rect">
            <a:avLst/>
          </a:prstGeom>
          <a:noFill/>
        </p:spPr>
        <p:txBody>
          <a:bodyPr wrap="square">
            <a:spAutoFit/>
          </a:bodyPr>
          <a:lstStyle/>
          <a:p>
            <a:r>
              <a:rPr lang="en-US"/>
              <a:t>The query returns one city that has the highest sum of invoice totals. </a:t>
            </a:r>
            <a:endParaRPr lang="en-IN"/>
          </a:p>
        </p:txBody>
      </p:sp>
    </p:spTree>
    <p:extLst>
      <p:ext uri="{BB962C8B-B14F-4D97-AF65-F5344CB8AC3E}">
        <p14:creationId xmlns:p14="http://schemas.microsoft.com/office/powerpoint/2010/main" val="1048772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128887" y="3085317"/>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287570" y="3337930"/>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615553"/>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The query returns the person who has spent the most money..</a:t>
            </a:r>
            <a:endParaRPr lang="en-US" sz="2000" dirty="0">
              <a:solidFill>
                <a:schemeClr val="tx1">
                  <a:lumMod val="75000"/>
                  <a:lumOff val="25000"/>
                </a:schemeClr>
              </a:solidFill>
              <a:cs typeface="Segoe UI" panose="020B0502040204020203" pitchFamily="34" charset="0"/>
            </a:endParaRPr>
          </a:p>
        </p:txBody>
      </p:sp>
      <p:sp>
        <p:nvSpPr>
          <p:cNvPr id="4" name="TextBox 3">
            <a:extLst>
              <a:ext uri="{FF2B5EF4-FFF2-40B4-BE49-F238E27FC236}">
                <a16:creationId xmlns:a16="http://schemas.microsoft.com/office/drawing/2014/main" id="{D15CF319-B455-99A2-439C-441BFAD5F38F}"/>
              </a:ext>
            </a:extLst>
          </p:cNvPr>
          <p:cNvSpPr txBox="1"/>
          <p:nvPr/>
        </p:nvSpPr>
        <p:spPr>
          <a:xfrm>
            <a:off x="1112180" y="1670495"/>
            <a:ext cx="5203325" cy="1631216"/>
          </a:xfrm>
          <a:prstGeom prst="rect">
            <a:avLst/>
          </a:prstGeom>
          <a:noFill/>
        </p:spPr>
        <p:txBody>
          <a:bodyPr wrap="square">
            <a:spAutoFit/>
          </a:bodyPr>
          <a:lstStyle/>
          <a:p>
            <a:r>
              <a:rPr lang="en-US" sz="2000"/>
              <a:t>Q5. Who is the best customer? The customer who has spent the most money will be declared the best customer. </a:t>
            </a:r>
          </a:p>
          <a:p>
            <a:r>
              <a:rPr lang="en-US" sz="2000"/>
              <a:t>Write a query that returns the person who has spent the most money.</a:t>
            </a:r>
            <a:endParaRPr lang="en-IN" sz="2000"/>
          </a:p>
        </p:txBody>
      </p:sp>
      <p:sp>
        <p:nvSpPr>
          <p:cNvPr id="12" name="TextBox 11">
            <a:extLst>
              <a:ext uri="{FF2B5EF4-FFF2-40B4-BE49-F238E27FC236}">
                <a16:creationId xmlns:a16="http://schemas.microsoft.com/office/drawing/2014/main" id="{2C446224-7FB3-126D-34D2-196225F8E641}"/>
              </a:ext>
            </a:extLst>
          </p:cNvPr>
          <p:cNvSpPr txBox="1"/>
          <p:nvPr/>
        </p:nvSpPr>
        <p:spPr>
          <a:xfrm>
            <a:off x="5825310" y="1958855"/>
            <a:ext cx="6957436" cy="923330"/>
          </a:xfrm>
          <a:prstGeom prst="rect">
            <a:avLst/>
          </a:prstGeom>
          <a:noFill/>
        </p:spPr>
        <p:txBody>
          <a:bodyPr wrap="square">
            <a:spAutoFit/>
          </a:bodyPr>
          <a:lstStyle/>
          <a:p>
            <a:r>
              <a:rPr lang="en-US"/>
              <a:t>"customer_id"	"first_name"	"last_name"	"s"</a:t>
            </a:r>
          </a:p>
          <a:p>
            <a:r>
              <a:rPr lang="en-US"/>
              <a:t>  5	                  R                           Madhav                                  	                                                                            144.54</a:t>
            </a:r>
          </a:p>
        </p:txBody>
      </p:sp>
      <p:sp>
        <p:nvSpPr>
          <p:cNvPr id="5" name="TextBox 4">
            <a:extLst>
              <a:ext uri="{FF2B5EF4-FFF2-40B4-BE49-F238E27FC236}">
                <a16:creationId xmlns:a16="http://schemas.microsoft.com/office/drawing/2014/main" id="{B0A7915D-FBF1-DE0E-F23B-119C5D8A4924}"/>
              </a:ext>
            </a:extLst>
          </p:cNvPr>
          <p:cNvSpPr txBox="1"/>
          <p:nvPr/>
        </p:nvSpPr>
        <p:spPr>
          <a:xfrm>
            <a:off x="1112180" y="4051614"/>
            <a:ext cx="4980125" cy="2311473"/>
          </a:xfrm>
          <a:prstGeom prst="rect">
            <a:avLst/>
          </a:prstGeom>
          <a:noFill/>
        </p:spPr>
        <p:txBody>
          <a:bodyPr wrap="square">
            <a:spAutoFit/>
          </a:bodyPr>
          <a:lstStyle/>
          <a:p>
            <a:r>
              <a:rPr lang="en-US"/>
              <a:t>select customer.customer_id, customer.first_name, customer.last_name, sum(invoice.total) as s</a:t>
            </a:r>
          </a:p>
          <a:p>
            <a:r>
              <a:rPr lang="en-US"/>
              <a:t>from customer</a:t>
            </a:r>
          </a:p>
          <a:p>
            <a:r>
              <a:rPr lang="en-US"/>
              <a:t>join invoice </a:t>
            </a:r>
          </a:p>
          <a:p>
            <a:r>
              <a:rPr lang="en-US"/>
              <a:t>on customer.customer_id= invoice.customer_id</a:t>
            </a:r>
          </a:p>
          <a:p>
            <a:r>
              <a:rPr lang="en-US"/>
              <a:t>group by 1</a:t>
            </a:r>
          </a:p>
          <a:p>
            <a:r>
              <a:rPr lang="en-US"/>
              <a:t>order by 4 desc</a:t>
            </a:r>
          </a:p>
          <a:p>
            <a:r>
              <a:rPr lang="en-US"/>
              <a:t>limit 1;</a:t>
            </a:r>
            <a:endParaRPr lang="en-IN"/>
          </a:p>
        </p:txBody>
      </p:sp>
    </p:spTree>
    <p:extLst>
      <p:ext uri="{BB962C8B-B14F-4D97-AF65-F5344CB8AC3E}">
        <p14:creationId xmlns:p14="http://schemas.microsoft.com/office/powerpoint/2010/main" val="3441422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1124813"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883382"/>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353005" y="4355317"/>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202729" y="3267543"/>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E783ACB-62DF-4DA3-9240-822BAEA78497}"/>
              </a:ext>
            </a:extLst>
          </p:cNvPr>
          <p:cNvSpPr/>
          <p:nvPr/>
        </p:nvSpPr>
        <p:spPr>
          <a:xfrm>
            <a:off x="7132782" y="5152950"/>
            <a:ext cx="4162870" cy="923330"/>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The query gives the email, first name,last name and genre of all the rock music listeners.</a:t>
            </a:r>
            <a:endParaRPr lang="en-US" sz="2000" dirty="0">
              <a:solidFill>
                <a:schemeClr val="tx1">
                  <a:lumMod val="75000"/>
                  <a:lumOff val="25000"/>
                </a:schemeClr>
              </a:solidFill>
              <a:cs typeface="Segoe UI" panose="020B0502040204020203" pitchFamily="34" charset="0"/>
            </a:endParaRPr>
          </a:p>
        </p:txBody>
      </p:sp>
      <p:sp>
        <p:nvSpPr>
          <p:cNvPr id="4" name="TextBox 3">
            <a:extLst>
              <a:ext uri="{FF2B5EF4-FFF2-40B4-BE49-F238E27FC236}">
                <a16:creationId xmlns:a16="http://schemas.microsoft.com/office/drawing/2014/main" id="{D15CF319-B455-99A2-439C-441BFAD5F38F}"/>
              </a:ext>
            </a:extLst>
          </p:cNvPr>
          <p:cNvSpPr txBox="1"/>
          <p:nvPr/>
        </p:nvSpPr>
        <p:spPr>
          <a:xfrm>
            <a:off x="753961" y="1746141"/>
            <a:ext cx="5203325" cy="1323439"/>
          </a:xfrm>
          <a:prstGeom prst="rect">
            <a:avLst/>
          </a:prstGeom>
          <a:noFill/>
        </p:spPr>
        <p:txBody>
          <a:bodyPr wrap="square">
            <a:spAutoFit/>
          </a:bodyPr>
          <a:lstStyle/>
          <a:p>
            <a:r>
              <a:rPr lang="en-US" sz="2000"/>
              <a:t>Q6. Write query to return the email, first name, last name, &amp; Genre of all Rock Music listeners. </a:t>
            </a:r>
          </a:p>
          <a:p>
            <a:r>
              <a:rPr lang="en-US" sz="2000"/>
              <a:t>Return your list ordered alphabetically by email starting with A.</a:t>
            </a:r>
            <a:endParaRPr lang="en-IN" sz="2000"/>
          </a:p>
        </p:txBody>
      </p:sp>
      <p:sp>
        <p:nvSpPr>
          <p:cNvPr id="5" name="TextBox 4">
            <a:extLst>
              <a:ext uri="{FF2B5EF4-FFF2-40B4-BE49-F238E27FC236}">
                <a16:creationId xmlns:a16="http://schemas.microsoft.com/office/drawing/2014/main" id="{0FAB00D0-5F75-D92A-091D-3560D5896AE2}"/>
              </a:ext>
            </a:extLst>
          </p:cNvPr>
          <p:cNvSpPr txBox="1"/>
          <p:nvPr/>
        </p:nvSpPr>
        <p:spPr>
          <a:xfrm>
            <a:off x="369708" y="4130304"/>
            <a:ext cx="6841794" cy="2585323"/>
          </a:xfrm>
          <a:prstGeom prst="rect">
            <a:avLst/>
          </a:prstGeom>
          <a:noFill/>
        </p:spPr>
        <p:txBody>
          <a:bodyPr wrap="square">
            <a:spAutoFit/>
          </a:bodyPr>
          <a:lstStyle/>
          <a:p>
            <a:r>
              <a:rPr lang="en-IN"/>
              <a:t>SELECT DISTINCT email AS Email,first_name AS FirstName, last_name</a:t>
            </a:r>
          </a:p>
          <a:p>
            <a:r>
              <a:rPr lang="en-IN"/>
              <a:t> AS LastName, genre.name AS Name</a:t>
            </a:r>
          </a:p>
          <a:p>
            <a:r>
              <a:rPr lang="en-IN"/>
              <a:t>FROM customer</a:t>
            </a:r>
          </a:p>
          <a:p>
            <a:r>
              <a:rPr lang="en-IN"/>
              <a:t>JOIN invoice ON invoice.customer_id = customer.customer_id</a:t>
            </a:r>
          </a:p>
          <a:p>
            <a:r>
              <a:rPr lang="en-IN"/>
              <a:t>JOIN invoiceline ON invoiceline.invoice_id = invoice.invoice_id</a:t>
            </a:r>
          </a:p>
          <a:p>
            <a:r>
              <a:rPr lang="en-IN"/>
              <a:t>JOIN track ON track.track_id = invoiceline.track_id</a:t>
            </a:r>
          </a:p>
          <a:p>
            <a:r>
              <a:rPr lang="en-IN"/>
              <a:t>JOIN genre ON genre.genre_id = track.genre_id</a:t>
            </a:r>
          </a:p>
          <a:p>
            <a:r>
              <a:rPr lang="en-IN"/>
              <a:t>WHERE genre.name LIKE 'Rock'</a:t>
            </a:r>
          </a:p>
          <a:p>
            <a:r>
              <a:rPr lang="en-IN"/>
              <a:t>ORDER BY email;</a:t>
            </a:r>
          </a:p>
        </p:txBody>
      </p:sp>
      <p:pic>
        <p:nvPicPr>
          <p:cNvPr id="6" name="Picture 5">
            <a:extLst>
              <a:ext uri="{FF2B5EF4-FFF2-40B4-BE49-F238E27FC236}">
                <a16:creationId xmlns:a16="http://schemas.microsoft.com/office/drawing/2014/main" id="{4BCB20E6-982E-66E9-4550-2A83286E4F77}"/>
              </a:ext>
            </a:extLst>
          </p:cNvPr>
          <p:cNvPicPr>
            <a:picLocks noChangeAspect="1"/>
          </p:cNvPicPr>
          <p:nvPr/>
        </p:nvPicPr>
        <p:blipFill rotWithShape="1">
          <a:blip r:embed="rId3">
            <a:extLst>
              <a:ext uri="{28A0092B-C50C-407E-A947-70E740481C1C}">
                <a14:useLocalDpi xmlns:a14="http://schemas.microsoft.com/office/drawing/2010/main" val="0"/>
              </a:ext>
            </a:extLst>
          </a:blip>
          <a:srcRect t="37647" r="-1346" b="11399"/>
          <a:stretch/>
        </p:blipFill>
        <p:spPr>
          <a:xfrm>
            <a:off x="6849035" y="1622653"/>
            <a:ext cx="4515129" cy="2442964"/>
          </a:xfrm>
          <a:prstGeom prst="rect">
            <a:avLst/>
          </a:prstGeom>
        </p:spPr>
      </p:pic>
    </p:spTree>
    <p:extLst>
      <p:ext uri="{BB962C8B-B14F-4D97-AF65-F5344CB8AC3E}">
        <p14:creationId xmlns:p14="http://schemas.microsoft.com/office/powerpoint/2010/main" val="3532213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419203"/>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35811" y="218585"/>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tx1">
                    <a:lumMod val="75000"/>
                    <a:lumOff val="25000"/>
                  </a:schemeClr>
                </a:solidFill>
              </a:rPr>
              <a:t>Music Store Analytics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419203"/>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896348" y="751601"/>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TASK</a:t>
            </a:r>
            <a:endParaRPr lang="en-US" b="1" dirty="0">
              <a:latin typeface="+mj-lt"/>
            </a:endParaRPr>
          </a:p>
        </p:txBody>
      </p:sp>
      <p:sp>
        <p:nvSpPr>
          <p:cNvPr id="26" name="Rectangle: Rounded Corners 25">
            <a:extLst>
              <a:ext uri="{FF2B5EF4-FFF2-40B4-BE49-F238E27FC236}">
                <a16:creationId xmlns:a16="http://schemas.microsoft.com/office/drawing/2014/main" id="{D1B1E083-D07C-4934-9782-F7CCA3539ACF}"/>
              </a:ext>
            </a:extLst>
          </p:cNvPr>
          <p:cNvSpPr/>
          <p:nvPr/>
        </p:nvSpPr>
        <p:spPr>
          <a:xfrm>
            <a:off x="6328138" y="743295"/>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OUTPUT</a:t>
            </a:r>
            <a:endParaRPr lang="en-US" b="1" dirty="0">
              <a:latin typeface="+mj-lt"/>
            </a:endParaRPr>
          </a:p>
        </p:txBody>
      </p:sp>
      <p:sp>
        <p:nvSpPr>
          <p:cNvPr id="27" name="Rectangle: Rounded Corners 26">
            <a:extLst>
              <a:ext uri="{FF2B5EF4-FFF2-40B4-BE49-F238E27FC236}">
                <a16:creationId xmlns:a16="http://schemas.microsoft.com/office/drawing/2014/main" id="{EBD06280-71F4-4832-A31C-772537FAE929}"/>
              </a:ext>
            </a:extLst>
          </p:cNvPr>
          <p:cNvSpPr/>
          <p:nvPr/>
        </p:nvSpPr>
        <p:spPr>
          <a:xfrm>
            <a:off x="8338597" y="4864108"/>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CONCLUSION</a:t>
            </a:r>
            <a:endParaRPr lang="en-US" b="1" dirty="0">
              <a:latin typeface="+mj-lt"/>
            </a:endParaRPr>
          </a:p>
        </p:txBody>
      </p:sp>
      <p:sp>
        <p:nvSpPr>
          <p:cNvPr id="28" name="Rectangle: Rounded Corners 27">
            <a:extLst>
              <a:ext uri="{FF2B5EF4-FFF2-40B4-BE49-F238E27FC236}">
                <a16:creationId xmlns:a16="http://schemas.microsoft.com/office/drawing/2014/main" id="{C917D965-B5BB-41DC-BB5E-C27AF802DD50}"/>
              </a:ext>
            </a:extLst>
          </p:cNvPr>
          <p:cNvSpPr/>
          <p:nvPr/>
        </p:nvSpPr>
        <p:spPr>
          <a:xfrm>
            <a:off x="2113462" y="3086058"/>
            <a:ext cx="1972763" cy="664797"/>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latin typeface="+mj-lt"/>
              </a:rPr>
              <a:t>QUERY</a:t>
            </a:r>
            <a:endParaRPr lang="en-US" b="1" dirty="0">
              <a:latin typeface="+mj-lt"/>
            </a:endParaRPr>
          </a:p>
        </p:txBody>
      </p:sp>
      <p:cxnSp>
        <p:nvCxnSpPr>
          <p:cNvPr id="9" name="Straight Connector 8">
            <a:extLst>
              <a:ext uri="{FF2B5EF4-FFF2-40B4-BE49-F238E27FC236}">
                <a16:creationId xmlns:a16="http://schemas.microsoft.com/office/drawing/2014/main" id="{8CBC1BB2-55FC-4E8F-A171-32FAA820D2B7}"/>
              </a:ext>
              <a:ext uri="{C183D7F6-B498-43B3-948B-1728B52AA6E4}">
                <adec:decorative xmlns:adec="http://schemas.microsoft.com/office/drawing/2017/decorative" val="1"/>
              </a:ext>
            </a:extLst>
          </p:cNvPr>
          <p:cNvCxnSpPr>
            <a:cxnSpLocks/>
          </p:cNvCxnSpPr>
          <p:nvPr/>
        </p:nvCxnSpPr>
        <p:spPr>
          <a:xfrm>
            <a:off x="1838375" y="6981299"/>
            <a:ext cx="989534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31A2EAE-EBE4-4CB7-9D0A-105837E80B0E}"/>
              </a:ext>
              <a:ext uri="{C183D7F6-B498-43B3-948B-1728B52AA6E4}">
                <adec:decorative xmlns:adec="http://schemas.microsoft.com/office/drawing/2017/decorative" val="1"/>
              </a:ext>
            </a:extLst>
          </p:cNvPr>
          <p:cNvCxnSpPr>
            <a:cxnSpLocks/>
          </p:cNvCxnSpPr>
          <p:nvPr/>
        </p:nvCxnSpPr>
        <p:spPr>
          <a:xfrm>
            <a:off x="12581043" y="2012358"/>
            <a:ext cx="0" cy="407851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E783ACB-62DF-4DA3-9240-822BAEA78497}"/>
              </a:ext>
            </a:extLst>
          </p:cNvPr>
          <p:cNvSpPr/>
          <p:nvPr/>
        </p:nvSpPr>
        <p:spPr>
          <a:xfrm>
            <a:off x="6716039" y="4710220"/>
            <a:ext cx="4162870" cy="307777"/>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2000">
                <a:solidFill>
                  <a:schemeClr val="tx1">
                    <a:lumMod val="75000"/>
                    <a:lumOff val="25000"/>
                  </a:schemeClr>
                </a:solidFill>
                <a:cs typeface="Segoe UI" panose="020B0502040204020203" pitchFamily="34" charset="0"/>
              </a:rPr>
              <a:t>  </a:t>
            </a:r>
            <a:endParaRPr lang="en-US" sz="2000" dirty="0">
              <a:solidFill>
                <a:schemeClr val="tx1">
                  <a:lumMod val="75000"/>
                  <a:lumOff val="25000"/>
                </a:schemeClr>
              </a:solidFill>
              <a:cs typeface="Segoe UI" panose="020B0502040204020203" pitchFamily="34" charset="0"/>
            </a:endParaRPr>
          </a:p>
        </p:txBody>
      </p:sp>
      <p:sp>
        <p:nvSpPr>
          <p:cNvPr id="12" name="TextBox 11">
            <a:extLst>
              <a:ext uri="{FF2B5EF4-FFF2-40B4-BE49-F238E27FC236}">
                <a16:creationId xmlns:a16="http://schemas.microsoft.com/office/drawing/2014/main" id="{2C446224-7FB3-126D-34D2-196225F8E641}"/>
              </a:ext>
            </a:extLst>
          </p:cNvPr>
          <p:cNvSpPr txBox="1"/>
          <p:nvPr/>
        </p:nvSpPr>
        <p:spPr>
          <a:xfrm>
            <a:off x="6092327" y="1792811"/>
            <a:ext cx="6426026" cy="369332"/>
          </a:xfrm>
          <a:prstGeom prst="rect">
            <a:avLst/>
          </a:prstGeom>
          <a:noFill/>
        </p:spPr>
        <p:txBody>
          <a:bodyPr wrap="square">
            <a:spAutoFit/>
          </a:bodyPr>
          <a:lstStyle/>
          <a:p>
            <a:r>
              <a:rPr lang="en-US"/>
              <a:t>                                             </a:t>
            </a:r>
            <a:endParaRPr lang="en-IN"/>
          </a:p>
        </p:txBody>
      </p:sp>
      <p:sp>
        <p:nvSpPr>
          <p:cNvPr id="5" name="TextBox 4">
            <a:extLst>
              <a:ext uri="{FF2B5EF4-FFF2-40B4-BE49-F238E27FC236}">
                <a16:creationId xmlns:a16="http://schemas.microsoft.com/office/drawing/2014/main" id="{E9D63CA3-8394-1757-2F65-1E8F646B0D4B}"/>
              </a:ext>
            </a:extLst>
          </p:cNvPr>
          <p:cNvSpPr txBox="1"/>
          <p:nvPr/>
        </p:nvSpPr>
        <p:spPr>
          <a:xfrm>
            <a:off x="695853" y="4017560"/>
            <a:ext cx="5940610" cy="2862322"/>
          </a:xfrm>
          <a:prstGeom prst="rect">
            <a:avLst/>
          </a:prstGeom>
          <a:noFill/>
        </p:spPr>
        <p:txBody>
          <a:bodyPr wrap="square">
            <a:spAutoFit/>
          </a:bodyPr>
          <a:lstStyle/>
          <a:p>
            <a:r>
              <a:rPr lang="en-IN"/>
              <a:t>SELECT artist.artist_id, artist.name,COUNT(artist.artist_id) AS number_of_songs</a:t>
            </a:r>
          </a:p>
          <a:p>
            <a:r>
              <a:rPr lang="en-IN"/>
              <a:t>FROM track</a:t>
            </a:r>
          </a:p>
          <a:p>
            <a:r>
              <a:rPr lang="en-IN"/>
              <a:t>JOIN album ON album.album_id = track.album_id</a:t>
            </a:r>
          </a:p>
          <a:p>
            <a:r>
              <a:rPr lang="en-IN"/>
              <a:t>JOIN artist ON artist.artist_id = album.artist_id</a:t>
            </a:r>
          </a:p>
          <a:p>
            <a:r>
              <a:rPr lang="en-IN"/>
              <a:t>JOIN genre ON genre.genre_id = track.genre_id</a:t>
            </a:r>
          </a:p>
          <a:p>
            <a:r>
              <a:rPr lang="en-IN"/>
              <a:t>WHERE genre.name LIKE 'Rock'</a:t>
            </a:r>
          </a:p>
          <a:p>
            <a:r>
              <a:rPr lang="en-IN"/>
              <a:t>GROUP BY artist.artist_id</a:t>
            </a:r>
          </a:p>
          <a:p>
            <a:r>
              <a:rPr lang="en-IN"/>
              <a:t>ORDER BY number_of_songs DESC</a:t>
            </a:r>
          </a:p>
          <a:p>
            <a:r>
              <a:rPr lang="en-IN"/>
              <a:t>LIMIT 10;</a:t>
            </a:r>
          </a:p>
        </p:txBody>
      </p:sp>
      <p:pic>
        <p:nvPicPr>
          <p:cNvPr id="10" name="Picture 9">
            <a:extLst>
              <a:ext uri="{FF2B5EF4-FFF2-40B4-BE49-F238E27FC236}">
                <a16:creationId xmlns:a16="http://schemas.microsoft.com/office/drawing/2014/main" id="{97BE5E02-303F-CA10-1677-07B3FAEE5340}"/>
              </a:ext>
            </a:extLst>
          </p:cNvPr>
          <p:cNvPicPr>
            <a:picLocks noChangeAspect="1"/>
          </p:cNvPicPr>
          <p:nvPr/>
        </p:nvPicPr>
        <p:blipFill rotWithShape="1">
          <a:blip r:embed="rId3">
            <a:extLst>
              <a:ext uri="{28A0092B-C50C-407E-A947-70E740481C1C}">
                <a14:useLocalDpi xmlns:a14="http://schemas.microsoft.com/office/drawing/2010/main" val="0"/>
              </a:ext>
            </a:extLst>
          </a:blip>
          <a:srcRect r="12854"/>
          <a:stretch/>
        </p:blipFill>
        <p:spPr>
          <a:xfrm>
            <a:off x="6636463" y="1509509"/>
            <a:ext cx="4658496" cy="3227084"/>
          </a:xfrm>
          <a:prstGeom prst="rect">
            <a:avLst/>
          </a:prstGeom>
        </p:spPr>
      </p:pic>
      <p:sp>
        <p:nvSpPr>
          <p:cNvPr id="15" name="TextBox 14">
            <a:extLst>
              <a:ext uri="{FF2B5EF4-FFF2-40B4-BE49-F238E27FC236}">
                <a16:creationId xmlns:a16="http://schemas.microsoft.com/office/drawing/2014/main" id="{6AD835D6-319F-5FD2-0B19-2CCD39E17FD9}"/>
              </a:ext>
            </a:extLst>
          </p:cNvPr>
          <p:cNvSpPr txBox="1"/>
          <p:nvPr/>
        </p:nvSpPr>
        <p:spPr>
          <a:xfrm>
            <a:off x="771746" y="1640111"/>
            <a:ext cx="4924127" cy="1323439"/>
          </a:xfrm>
          <a:prstGeom prst="rect">
            <a:avLst/>
          </a:prstGeom>
          <a:noFill/>
        </p:spPr>
        <p:txBody>
          <a:bodyPr wrap="square">
            <a:spAutoFit/>
          </a:bodyPr>
          <a:lstStyle/>
          <a:p>
            <a:r>
              <a:rPr lang="en-US" sz="2000"/>
              <a:t>Q7. Let's invite the artists who have written the most rock music in our dataset. Write a query that returns the Artist name and total track count of the top 10 rock bands.</a:t>
            </a:r>
            <a:endParaRPr lang="en-IN" sz="2000"/>
          </a:p>
        </p:txBody>
      </p:sp>
      <p:sp>
        <p:nvSpPr>
          <p:cNvPr id="17" name="TextBox 16">
            <a:extLst>
              <a:ext uri="{FF2B5EF4-FFF2-40B4-BE49-F238E27FC236}">
                <a16:creationId xmlns:a16="http://schemas.microsoft.com/office/drawing/2014/main" id="{0F605A4F-562A-136E-FCB5-218A9DA941D4}"/>
              </a:ext>
            </a:extLst>
          </p:cNvPr>
          <p:cNvSpPr txBox="1"/>
          <p:nvPr/>
        </p:nvSpPr>
        <p:spPr>
          <a:xfrm>
            <a:off x="6426230" y="5675848"/>
            <a:ext cx="5078962" cy="646331"/>
          </a:xfrm>
          <a:prstGeom prst="rect">
            <a:avLst/>
          </a:prstGeom>
          <a:noFill/>
        </p:spPr>
        <p:txBody>
          <a:bodyPr wrap="square">
            <a:spAutoFit/>
          </a:bodyPr>
          <a:lstStyle/>
          <a:p>
            <a:r>
              <a:rPr lang="en-US"/>
              <a:t>The query returns the Artist name and total track count of the top 10 rock bands.</a:t>
            </a:r>
            <a:endParaRPr lang="en-IN"/>
          </a:p>
        </p:txBody>
      </p:sp>
    </p:spTree>
    <p:extLst>
      <p:ext uri="{BB962C8B-B14F-4D97-AF65-F5344CB8AC3E}">
        <p14:creationId xmlns:p14="http://schemas.microsoft.com/office/powerpoint/2010/main" val="3789944501"/>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169</TotalTime>
  <Words>1033</Words>
  <Application>Microsoft Office PowerPoint</Application>
  <PresentationFormat>Widescreen</PresentationFormat>
  <Paragraphs>161</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Segoe UI Light</vt:lpstr>
      <vt:lpstr>Office Theme</vt:lpstr>
      <vt:lpstr>Music Store Analytics </vt:lpstr>
      <vt:lpstr>Project analysis slide 3</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Project analysis slide 8</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Store Analysis</dc:title>
  <dc:creator>Kashish Gandhi</dc:creator>
  <cp:lastModifiedBy>Kashish Gandhi</cp:lastModifiedBy>
  <cp:revision>4</cp:revision>
  <dcterms:created xsi:type="dcterms:W3CDTF">2023-09-14T11:11:43Z</dcterms:created>
  <dcterms:modified xsi:type="dcterms:W3CDTF">2023-09-14T19:35:28Z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